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notesMasterIdLst>
    <p:notesMasterId r:id="rId10"/>
  </p:notesMasterIdLst>
  <p:sldIdLst>
    <p:sldId id="256" r:id="rId2"/>
    <p:sldId id="258" r:id="rId3"/>
    <p:sldId id="257" r:id="rId4"/>
    <p:sldId id="259" r:id="rId5"/>
    <p:sldId id="260" r:id="rId6"/>
    <p:sldId id="263" r:id="rId7"/>
    <p:sldId id="261" r:id="rId8"/>
    <p:sldId id="262" r:id="rId9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775B82-4D83-4649-9B92-990F601AFFC0}" type="datetimeFigureOut">
              <a:rPr lang="de-DE" smtClean="0"/>
              <a:t>17.09.2025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F5D4CA-642D-4365-BCC3-24110D671F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3904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1371599"/>
            <a:ext cx="6675120" cy="2951825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584879"/>
            <a:ext cx="667512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76D1B-7C63-44E4-97C6-7871531F7AEE}" type="datetime1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45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E4BB7-3F30-4C31-9BB2-8EC24FC0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CF4134-70F5-4EE6-88BE-49D129630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EABC7-C044-44DE-B303-55A0581DA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75DEF-E009-433C-B300-7AB7CAC22336}" type="datetime1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A63E1-5BC5-402E-9916-BAB84BCF0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F915-AF64-4ECC-8B1A-B7E6A89B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063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CB3635-47E1-90D8-B693-DA85A66B383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B09414-2AA1-4D8E-A00A-C092FBC92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09219" y="640079"/>
            <a:ext cx="1811773" cy="553688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2C3A78-37C5-46D0-9DF4-CB78AF883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40080" y="640080"/>
            <a:ext cx="8412422" cy="553688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8705E-925D-4F57-8268-107CE3CF4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7391B-99E2-4B33-A307-F795E37D5F7D}" type="datetime1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E207E-070D-4EC8-A44C-21F1815F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D01D1-C266-4161-A820-C084B9801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‹Nr.›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30604F-219C-2DEE-830E-27274CC2F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10872154" y="1192438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6804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7706-8D18-4093-A7C1-F30D7543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1E35-C3AA-4ED2-8093-7DB20CFB882D}" type="datetime1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124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1BB59B6-79B9-97F5-AC3B-DF65899D39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C78885-57B2-4930-BD7D-CBF916ED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91366"/>
            <a:ext cx="9214884" cy="315997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495E4-2F8B-4CC7-88AC-A312067E6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5018567"/>
            <a:ext cx="7907079" cy="107388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85CC9-BAD3-4807-90BB-97DA2D6A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18ADB-7945-4839-A84C-D1FB0F10412D}" type="datetime1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8CEF-165F-4D7E-9666-5CD0156B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EBC3D-3277-4D34-9F67-71040C21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‹Nr.›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F05EAE5-4812-F718-6D75-962788418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6281" y="4715234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2180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A30CD-95C0-427B-A571-A7D8A5327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8928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55A49-9465-4F77-99E6-D3192C50D562}" type="datetime1">
              <a:rPr lang="en-US" smtClean="0"/>
              <a:t>9/17/2025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741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7B549-9E51-42E0-992A-73E77595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599"/>
            <a:ext cx="10890929" cy="9397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A5FDC-7C4B-45FB-8462-E2CE79919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8B686-2E92-45B9-A3D7-9DCAA0C50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79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DB526-4A44-47B6-8D14-93202E59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8928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4177CA-5C13-4311-BFD3-B98FBD942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8928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EA255A-4CB5-40CA-B756-1AA5E27C2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68F41-2ED3-457B-8828-03847EE3976F}" type="datetime1">
              <a:rPr lang="en-US" smtClean="0"/>
              <a:t>9/17/2025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3072C4-10F1-49B8-B0BF-69204EDD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ACC97-44C1-4887-909B-E6732D3C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910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04EB2-FBD5-4160-BFB9-25F93176E0C0}" type="datetime1">
              <a:rPr lang="en-US" smtClean="0"/>
              <a:t>9/17/2025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738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149F9F0F-FB8C-5565-247C-BDCC156B5CA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740D3C-270A-401A-810C-2F86BBBB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E44DA-19A2-4D1A-9EE0-72ECAF53113F}" type="datetime1">
              <a:rPr lang="en-US" smtClean="0"/>
              <a:t>9/17/2025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CBE9F8-1765-4F36-A4DE-1DB13602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0CF9E-A6C6-4873-ADBE-7A293931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133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EA3833CB-EE28-463E-8233-5392F26F4E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8000">
                <a:schemeClr val="accent1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08CDF8-00AD-4441-A6D5-9D7A659E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330AF-CB7E-420A-AE8A-E02E90325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6519" y="1031001"/>
            <a:ext cx="6594490" cy="51663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257AD-2422-4CDA-9C55-700F4B5BF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8"/>
            <a:ext cx="3859397" cy="322682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B7454-C1CC-46F2-A6FB-1FE786C4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BD3AE-4C80-428A-A60B-B799EAC234F9}" type="datetime1">
              <a:rPr lang="en-US" smtClean="0"/>
              <a:t>9/17/2025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77DBE-6CC7-421B-AB5E-341E20BD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EAB8F-7526-4CDB-B782-FAD8B3E7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335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25EED8A-F33A-6A4E-29E4-48A34BA1C2A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8000">
                <a:schemeClr val="accent1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31647F-5A61-44C9-81DC-331C9AE5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627A0F-F1B8-49BE-A0FF-7FE16E3BD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37760" y="1033271"/>
            <a:ext cx="6592824" cy="516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D1BD6-1519-4431-9FAF-7D4F41299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7"/>
            <a:ext cx="3859397" cy="32268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587A0-353B-42C2-BA96-B1ADEDF64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31FCA-3BAC-452A-B8C3-B940B3E45801}" type="datetime1">
              <a:rPr lang="en-US" smtClean="0"/>
              <a:t>9/17/2025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5A88E-3957-4B76-B1BE-416402921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7C5FD-E56A-4C66-8F23-087F95A2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459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601"/>
            <a:ext cx="10890929" cy="10972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2633472"/>
            <a:ext cx="10890928" cy="356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FEBF6-CEA6-4332-87B3-697807571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33D63454-76D6-4A94-82DE-03CB6BB2842D}" type="datetime1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BAF94-621C-43E1-BA0C-410A68990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D19E5-9E16-48C9-AAE2-0C70679A8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‹Nr.›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2736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19" r:id="rId6"/>
    <p:sldLayoutId id="2147483715" r:id="rId7"/>
    <p:sldLayoutId id="2147483716" r:id="rId8"/>
    <p:sldLayoutId id="2147483717" r:id="rId9"/>
    <p:sldLayoutId id="2147483718" r:id="rId10"/>
    <p:sldLayoutId id="2147483720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8575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ebunti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hyperlink" Target="https://rhodos.webuntis.com/WebUntis/?school=schule-an-der-sieg#/basic/login" TargetMode="Externa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Ein Netz von verbundenen Punkten">
            <a:extLst>
              <a:ext uri="{FF2B5EF4-FFF2-40B4-BE49-F238E27FC236}">
                <a16:creationId xmlns:a16="http://schemas.microsoft.com/office/drawing/2014/main" id="{BA255295-C83C-94D9-1781-86E75A5078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677" t="9091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122AB34F-E75C-451A-8410-05B6C249E9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648484" y="0"/>
            <a:ext cx="8543515" cy="6858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58000">
                <a:srgbClr val="000000">
                  <a:alpha val="55000"/>
                </a:srgbClr>
              </a:gs>
              <a:gs pos="93000">
                <a:srgbClr val="000000">
                  <a:alpha val="64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7FACF2F-E30B-DE4D-94F8-3F84AF372B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26359" y="914400"/>
            <a:ext cx="5904650" cy="3427867"/>
          </a:xfrm>
        </p:spPr>
        <p:txBody>
          <a:bodyPr anchor="t">
            <a:normAutofit/>
          </a:bodyPr>
          <a:lstStyle/>
          <a:p>
            <a:pPr algn="r"/>
            <a:r>
              <a:rPr lang="de-DE" dirty="0">
                <a:solidFill>
                  <a:srgbClr val="FFFFFF"/>
                </a:solidFill>
              </a:rPr>
              <a:t>WebUntis für Eltern und Schüler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1B00DE4-9AD5-7041-E961-78F133166D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89835" y="5253051"/>
            <a:ext cx="4941173" cy="812923"/>
          </a:xfrm>
        </p:spPr>
        <p:txBody>
          <a:bodyPr anchor="t">
            <a:noAutofit/>
          </a:bodyPr>
          <a:lstStyle/>
          <a:p>
            <a:pPr algn="r">
              <a:lnSpc>
                <a:spcPct val="120000"/>
              </a:lnSpc>
            </a:pPr>
            <a:r>
              <a:rPr lang="de-DE" sz="1600" dirty="0">
                <a:solidFill>
                  <a:srgbClr val="FFFFFF"/>
                </a:solidFill>
              </a:rPr>
              <a:t>Selbstregistrierung</a:t>
            </a:r>
          </a:p>
          <a:p>
            <a:pPr algn="r">
              <a:lnSpc>
                <a:spcPct val="120000"/>
              </a:lnSpc>
            </a:pPr>
            <a:r>
              <a:rPr lang="de-DE" sz="1600" dirty="0">
                <a:solidFill>
                  <a:srgbClr val="FFFFFF"/>
                </a:solidFill>
              </a:rPr>
              <a:t>Erste Anmeldung </a:t>
            </a:r>
          </a:p>
          <a:p>
            <a:pPr algn="r">
              <a:lnSpc>
                <a:spcPct val="120000"/>
              </a:lnSpc>
            </a:pPr>
            <a:r>
              <a:rPr lang="de-DE" sz="1600" dirty="0">
                <a:solidFill>
                  <a:srgbClr val="FFFFFF"/>
                </a:solidFill>
              </a:rPr>
              <a:t>Handy-App </a:t>
            </a:r>
            <a:r>
              <a:rPr lang="de-DE" sz="1600" b="1" dirty="0" err="1">
                <a:solidFill>
                  <a:srgbClr val="FFFFFF"/>
                </a:solidFill>
              </a:rPr>
              <a:t>Untis</a:t>
            </a:r>
            <a:r>
              <a:rPr lang="de-DE" sz="1600" b="1" dirty="0">
                <a:solidFill>
                  <a:srgbClr val="FFFFFF"/>
                </a:solidFill>
              </a:rPr>
              <a:t> Mobile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7CC2FE6-3AD0-4131-B4BC-1F4D65E25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38375" y="4861206"/>
            <a:ext cx="978862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5458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66207E-FD5E-14DF-59BD-F8642622C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gelange ich zu WebUntis?</a:t>
            </a:r>
          </a:p>
        </p:txBody>
      </p:sp>
      <p:pic>
        <p:nvPicPr>
          <p:cNvPr id="8" name="Bildplatzhalter 7">
            <a:extLst>
              <a:ext uri="{FF2B5EF4-FFF2-40B4-BE49-F238E27FC236}">
                <a16:creationId xmlns:a16="http://schemas.microsoft.com/office/drawing/2014/main" id="{58B52787-9E6C-1B34-DE55-2C9DC9A3FE2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-396" t="-5496" r="324" b="-8415"/>
          <a:stretch/>
        </p:blipFill>
        <p:spPr>
          <a:xfrm>
            <a:off x="4079631" y="1296237"/>
            <a:ext cx="7656844" cy="4903394"/>
          </a:xfrm>
        </p:spPr>
      </p:pic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4888551-C99F-712E-D87F-0644D821FC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7"/>
            <a:ext cx="3339067" cy="3226825"/>
          </a:xfrm>
        </p:spPr>
        <p:txBody>
          <a:bodyPr/>
          <a:lstStyle/>
          <a:p>
            <a:r>
              <a:rPr lang="de-DE" dirty="0"/>
              <a:t>Um die WebUntis – Seite der Schule an der Sieg zu erreichen, müssen Sie auf</a:t>
            </a:r>
          </a:p>
          <a:p>
            <a:r>
              <a:rPr lang="de-DE" dirty="0">
                <a:hlinkClick r:id="rId3"/>
              </a:rPr>
              <a:t>https://webuntis.com/</a:t>
            </a:r>
            <a:endParaRPr lang="de-DE" dirty="0"/>
          </a:p>
          <a:p>
            <a:r>
              <a:rPr lang="de-DE" dirty="0"/>
              <a:t>die „Schule an der Sieg“ suchen. Sie können auch mit dem Suchbegriff „Eitorf“ arbeiten, müssen dann aber noch die richtige Schule in Eitorf auswählen.</a:t>
            </a:r>
          </a:p>
        </p:txBody>
      </p:sp>
    </p:spTree>
    <p:extLst>
      <p:ext uri="{BB962C8B-B14F-4D97-AF65-F5344CB8AC3E}">
        <p14:creationId xmlns:p14="http://schemas.microsoft.com/office/powerpoint/2010/main" val="2863453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B886B0-DE55-A119-AC32-E1326122B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Selbstregistrierung für Eltern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22324D9-12B4-0C1C-C9B9-5939836C9D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1" y="2972168"/>
            <a:ext cx="2865120" cy="3226826"/>
          </a:xfrm>
        </p:spPr>
        <p:txBody>
          <a:bodyPr/>
          <a:lstStyle/>
          <a:p>
            <a:r>
              <a:rPr lang="de-DE" dirty="0"/>
              <a:t>Erziehungsberechtigte können sich über die </a:t>
            </a:r>
            <a:r>
              <a:rPr lang="de-DE" dirty="0" err="1"/>
              <a:t>WebUntis</a:t>
            </a:r>
            <a:r>
              <a:rPr lang="de-DE" dirty="0"/>
              <a:t>-Anmeldeseite im öffentlich-zugänglichen Bereich selbst registrieren.</a:t>
            </a:r>
          </a:p>
          <a:p>
            <a:r>
              <a:rPr lang="de-DE" dirty="0"/>
              <a:t>Dazu muss man auf den Link "Registrieren", unterhalb der Anmeldefelder von WebUntis, klicken.</a:t>
            </a:r>
          </a:p>
        </p:txBody>
      </p:sp>
      <p:pic>
        <p:nvPicPr>
          <p:cNvPr id="6" name="Grafik 5" descr="Ein Bild, das Text, Screenshot, Software, Webseite enthält.&#10;&#10;KI-generierte Inhalte können fehlerhaft sein.">
            <a:extLst>
              <a:ext uri="{FF2B5EF4-FFF2-40B4-BE49-F238E27FC236}">
                <a16:creationId xmlns:a16="http://schemas.microsoft.com/office/drawing/2014/main" id="{DA92D781-62CD-BAD3-395E-236094BB8F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1" y="2069136"/>
            <a:ext cx="8582078" cy="4407863"/>
          </a:xfrm>
          <a:prstGeom prst="rect">
            <a:avLst/>
          </a:prstGeom>
        </p:spPr>
      </p:pic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E945E75C-3585-2995-F7B3-9F67F84F04AF}"/>
              </a:ext>
            </a:extLst>
          </p:cNvPr>
          <p:cNvCxnSpPr/>
          <p:nvPr/>
        </p:nvCxnSpPr>
        <p:spPr>
          <a:xfrm>
            <a:off x="1704975" y="5162550"/>
            <a:ext cx="8467725" cy="55245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9" name="Ellipse 8">
            <a:extLst>
              <a:ext uri="{FF2B5EF4-FFF2-40B4-BE49-F238E27FC236}">
                <a16:creationId xmlns:a16="http://schemas.microsoft.com/office/drawing/2014/main" id="{79AC83E6-25A5-9DA9-075C-6A6808ED0353}"/>
              </a:ext>
            </a:extLst>
          </p:cNvPr>
          <p:cNvSpPr/>
          <p:nvPr/>
        </p:nvSpPr>
        <p:spPr>
          <a:xfrm>
            <a:off x="9747849" y="5193102"/>
            <a:ext cx="2096219" cy="733245"/>
          </a:xfrm>
          <a:prstGeom prst="ellipse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2" name="Grafik 11" descr="Ein Bild, das Text, Screenshot, Schrift, weiß enthält.&#10;&#10;KI-generierte Inhalte können fehlerhaft sein.">
            <a:extLst>
              <a:ext uri="{FF2B5EF4-FFF2-40B4-BE49-F238E27FC236}">
                <a16:creationId xmlns:a16="http://schemas.microsoft.com/office/drawing/2014/main" id="{52F16F98-91D0-BDE3-92CF-E6E2E1779C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1391" y="198408"/>
            <a:ext cx="4499894" cy="1749958"/>
          </a:xfrm>
          <a:prstGeom prst="ellipse">
            <a:avLst/>
          </a:prstGeom>
        </p:spPr>
      </p:pic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id="{109BAA4E-8C89-28FA-07DD-31EE4A27DF57}"/>
              </a:ext>
            </a:extLst>
          </p:cNvPr>
          <p:cNvCxnSpPr>
            <a:cxnSpLocks/>
            <a:stCxn id="9" idx="1"/>
            <a:endCxn id="12" idx="4"/>
          </p:cNvCxnSpPr>
          <p:nvPr/>
        </p:nvCxnSpPr>
        <p:spPr>
          <a:xfrm flipH="1" flipV="1">
            <a:off x="9061338" y="1948366"/>
            <a:ext cx="993495" cy="335211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6" name="Rechteck 15">
            <a:extLst>
              <a:ext uri="{FF2B5EF4-FFF2-40B4-BE49-F238E27FC236}">
                <a16:creationId xmlns:a16="http://schemas.microsoft.com/office/drawing/2014/main" id="{B2D0BDBC-ED24-BA86-0CFC-C6FFD2480A26}"/>
              </a:ext>
            </a:extLst>
          </p:cNvPr>
          <p:cNvSpPr/>
          <p:nvPr/>
        </p:nvSpPr>
        <p:spPr>
          <a:xfrm>
            <a:off x="9351034" y="1533849"/>
            <a:ext cx="1026543" cy="203170"/>
          </a:xfrm>
          <a:prstGeom prst="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7445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FA584-2EC9-FAF7-5110-1BFA2213A1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70C9EF-606E-16AF-BEE7-373E78150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Selbstregistrierung für Eltern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C261C1C-FBD0-4073-DE6E-403DE155DE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1" y="2972168"/>
            <a:ext cx="2865120" cy="3226826"/>
          </a:xfrm>
        </p:spPr>
        <p:txBody>
          <a:bodyPr/>
          <a:lstStyle/>
          <a:p>
            <a:r>
              <a:rPr lang="de-DE" dirty="0"/>
              <a:t>Nun müssen Sie jene E-Mail-Adresse eingeben, die Sie der Schuladministration bei der Anmeldung / in der Datenschutzvereinbarung angegeben haben.</a:t>
            </a:r>
          </a:p>
        </p:txBody>
      </p:sp>
      <p:pic>
        <p:nvPicPr>
          <p:cNvPr id="5" name="Grafik 4" descr="Ein Bild, das Text, Screenshot, Schrift, Zahl enthält.&#10;&#10;KI-generierte Inhalte können fehlerhaft sein.">
            <a:extLst>
              <a:ext uri="{FF2B5EF4-FFF2-40B4-BE49-F238E27FC236}">
                <a16:creationId xmlns:a16="http://schemas.microsoft.com/office/drawing/2014/main" id="{85B302B2-90B6-5356-82F9-25EE577666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079" y="1162049"/>
            <a:ext cx="2666472" cy="5310663"/>
          </a:xfrm>
          <a:prstGeom prst="rect">
            <a:avLst/>
          </a:prstGeom>
        </p:spPr>
      </p:pic>
      <p:sp>
        <p:nvSpPr>
          <p:cNvPr id="7" name="Textplatzhalter 3">
            <a:extLst>
              <a:ext uri="{FF2B5EF4-FFF2-40B4-BE49-F238E27FC236}">
                <a16:creationId xmlns:a16="http://schemas.microsoft.com/office/drawing/2014/main" id="{3B4E5055-C5C2-0DC9-6562-08366DBFBA13}"/>
              </a:ext>
            </a:extLst>
          </p:cNvPr>
          <p:cNvSpPr txBox="1">
            <a:spLocks/>
          </p:cNvSpPr>
          <p:nvPr/>
        </p:nvSpPr>
        <p:spPr>
          <a:xfrm>
            <a:off x="7840543" y="2972168"/>
            <a:ext cx="2865120" cy="32268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87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Stimmen die Adressen überein, erhalten Sie unter dieser Adresse eine Bestätigungs-Mail.</a:t>
            </a:r>
          </a:p>
          <a:p>
            <a:r>
              <a:rPr lang="de-DE" dirty="0"/>
              <a:t>Die Registrierung kann nun entweder durch Klick auf den Registrierungs-Link oder durch Eingabe des</a:t>
            </a:r>
            <a:br>
              <a:rPr lang="de-DE" dirty="0"/>
            </a:br>
            <a:r>
              <a:rPr lang="de-DE" dirty="0"/>
              <a:t>Bestätigungscodes in WebUntis abgeschlossen werden.</a:t>
            </a:r>
          </a:p>
        </p:txBody>
      </p: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89ACB1AA-77BB-FD22-129B-CB531B867AB1}"/>
              </a:ext>
            </a:extLst>
          </p:cNvPr>
          <p:cNvCxnSpPr>
            <a:cxnSpLocks/>
          </p:cNvCxnSpPr>
          <p:nvPr/>
        </p:nvCxnSpPr>
        <p:spPr>
          <a:xfrm flipH="1" flipV="1">
            <a:off x="6029864" y="5300483"/>
            <a:ext cx="1810679" cy="9965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5928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B1EE89-B584-9A87-6B10-74F6CF2BF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FB8FBF-0592-DFED-0AE3-8F66B5F26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Einloggen in WebUntis Eltern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D0E2C8C-0DF4-4130-0543-28CAF22A79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7"/>
            <a:ext cx="3339067" cy="3226825"/>
          </a:xfrm>
        </p:spPr>
        <p:txBody>
          <a:bodyPr/>
          <a:lstStyle/>
          <a:p>
            <a:r>
              <a:rPr lang="de-DE" dirty="0"/>
              <a:t>Mit ihren selbstregistrierten Daten können Sie Sich von nun an auf</a:t>
            </a:r>
          </a:p>
          <a:p>
            <a:r>
              <a:rPr lang="de-DE" dirty="0">
                <a:hlinkClick r:id="rId2"/>
              </a:rPr>
              <a:t>webuntis.com</a:t>
            </a:r>
            <a:endParaRPr lang="de-DE" dirty="0"/>
          </a:p>
          <a:p>
            <a:r>
              <a:rPr lang="de-DE" dirty="0"/>
              <a:t>einloggen.</a:t>
            </a:r>
          </a:p>
          <a:p>
            <a:r>
              <a:rPr lang="de-DE" dirty="0"/>
              <a:t> </a:t>
            </a:r>
          </a:p>
        </p:txBody>
      </p:sp>
      <p:pic>
        <p:nvPicPr>
          <p:cNvPr id="7" name="Grafik 6" descr="Ein Bild, das Text, Screenshot, Schrift, Zahl enthält.&#10;&#10;KI-generierte Inhalte können fehlerhaft sein.">
            <a:extLst>
              <a:ext uri="{FF2B5EF4-FFF2-40B4-BE49-F238E27FC236}">
                <a16:creationId xmlns:a16="http://schemas.microsoft.com/office/drawing/2014/main" id="{AC0064A2-827D-5490-C16C-A846A0F7FA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4896" y="857250"/>
            <a:ext cx="3322207" cy="5667806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5C1398EF-66EA-36E5-630D-19719FE9AF19}"/>
              </a:ext>
            </a:extLst>
          </p:cNvPr>
          <p:cNvSpPr txBox="1"/>
          <p:nvPr/>
        </p:nvSpPr>
        <p:spPr>
          <a:xfrm>
            <a:off x="8305800" y="2972167"/>
            <a:ext cx="3390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Benutzername:</a:t>
            </a:r>
          </a:p>
          <a:p>
            <a:r>
              <a:rPr lang="de-DE" dirty="0"/>
              <a:t>Die von Ihnen angegebene Email-Adresse.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E555CA0-F255-B37D-8334-82FDEA726771}"/>
              </a:ext>
            </a:extLst>
          </p:cNvPr>
          <p:cNvSpPr txBox="1"/>
          <p:nvPr/>
        </p:nvSpPr>
        <p:spPr>
          <a:xfrm>
            <a:off x="8305800" y="4324717"/>
            <a:ext cx="3390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Passwort:</a:t>
            </a:r>
          </a:p>
          <a:p>
            <a:r>
              <a:rPr lang="de-DE" dirty="0"/>
              <a:t>Wurde von Ihnen bei der Selbstregistrierung festgelegt.</a:t>
            </a:r>
          </a:p>
        </p:txBody>
      </p: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409B380D-94D3-072B-4A16-C6717891B6DF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7581900" y="4786382"/>
            <a:ext cx="7239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180F545D-C0BE-459F-83EC-157A2146CC31}"/>
              </a:ext>
            </a:extLst>
          </p:cNvPr>
          <p:cNvCxnSpPr>
            <a:cxnSpLocks/>
            <a:stCxn id="9" idx="1"/>
          </p:cNvCxnSpPr>
          <p:nvPr/>
        </p:nvCxnSpPr>
        <p:spPr>
          <a:xfrm flipH="1">
            <a:off x="7576128" y="3433832"/>
            <a:ext cx="729672" cy="64100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8416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DDC43A-8FEA-AF05-0AEE-EC0B9F78FF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510DB4-5301-1DA1-DA10-5EEC0F778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Login in </a:t>
            </a:r>
            <a:r>
              <a:rPr lang="de-DE" sz="3200" dirty="0" err="1"/>
              <a:t>Webuntis</a:t>
            </a:r>
            <a:r>
              <a:rPr lang="de-DE" sz="3200" dirty="0"/>
              <a:t> für Schüler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AC6F7DC-0812-A7F7-1A75-9581790BEF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1" y="2972168"/>
            <a:ext cx="2865120" cy="3226826"/>
          </a:xfrm>
        </p:spPr>
        <p:txBody>
          <a:bodyPr/>
          <a:lstStyle/>
          <a:p>
            <a:r>
              <a:rPr lang="de-DE" dirty="0"/>
              <a:t>Schülerinnen und Schüler melden sich über ihre Schul-Email-Adresse über den Button „Office 365 Anmeldung“ in </a:t>
            </a:r>
            <a:r>
              <a:rPr lang="de-DE" dirty="0" err="1"/>
              <a:t>WebUntis</a:t>
            </a:r>
            <a:r>
              <a:rPr lang="de-DE" dirty="0"/>
              <a:t> an. Das Passwort ist das selbe wie bei der Anmeldung an einem Rechner in der Schule oder bei Office 365.</a:t>
            </a:r>
          </a:p>
        </p:txBody>
      </p:sp>
      <p:pic>
        <p:nvPicPr>
          <p:cNvPr id="6" name="Grafik 5" descr="Ein Bild, das Text, Screenshot, Software, Webseite enthält.&#10;&#10;KI-generierte Inhalte können fehlerhaft sein.">
            <a:extLst>
              <a:ext uri="{FF2B5EF4-FFF2-40B4-BE49-F238E27FC236}">
                <a16:creationId xmlns:a16="http://schemas.microsoft.com/office/drawing/2014/main" id="{A3BEC587-2DB6-EACE-3945-8E37531C65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1" y="2069136"/>
            <a:ext cx="8582078" cy="4407863"/>
          </a:xfrm>
          <a:prstGeom prst="rect">
            <a:avLst/>
          </a:prstGeom>
        </p:spPr>
      </p:pic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F538F10E-6D59-312B-1118-EB8B2E228CD7}"/>
              </a:ext>
            </a:extLst>
          </p:cNvPr>
          <p:cNvCxnSpPr>
            <a:cxnSpLocks/>
          </p:cNvCxnSpPr>
          <p:nvPr/>
        </p:nvCxnSpPr>
        <p:spPr>
          <a:xfrm flipV="1">
            <a:off x="2547257" y="3909527"/>
            <a:ext cx="7296539" cy="12515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3129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2DEC1-02E3-CE3D-40C5-876574DFA5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 descr="Ein Bild, das Text, Software, Screenshot enthält.&#10;&#10;KI-generierte Inhalte können fehlerhaft sein.">
            <a:extLst>
              <a:ext uri="{FF2B5EF4-FFF2-40B4-BE49-F238E27FC236}">
                <a16:creationId xmlns:a16="http://schemas.microsoft.com/office/drawing/2014/main" id="{1A36D3D9-48CE-2998-419A-82B90A4AFF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" y="1502230"/>
            <a:ext cx="11331124" cy="513977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79B01FF-7980-82A7-319E-F0A1F2E62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562545"/>
            <a:ext cx="9287691" cy="750391"/>
          </a:xfrm>
        </p:spPr>
        <p:txBody>
          <a:bodyPr>
            <a:normAutofit/>
          </a:bodyPr>
          <a:lstStyle/>
          <a:p>
            <a:r>
              <a:rPr lang="de-DE" dirty="0"/>
              <a:t>Startansicht in </a:t>
            </a:r>
            <a:r>
              <a:rPr lang="de-DE" dirty="0" err="1"/>
              <a:t>WebUntis</a:t>
            </a:r>
            <a:r>
              <a:rPr lang="de-DE" dirty="0"/>
              <a:t> nach dem Login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7CA76672-8C0A-9195-C701-1419982148DF}"/>
              </a:ext>
            </a:extLst>
          </p:cNvPr>
          <p:cNvSpPr txBox="1">
            <a:spLocks/>
          </p:cNvSpPr>
          <p:nvPr/>
        </p:nvSpPr>
        <p:spPr>
          <a:xfrm>
            <a:off x="3016276" y="5722208"/>
            <a:ext cx="2865120" cy="8092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87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Benutzerprofil &amp;</a:t>
            </a:r>
          </a:p>
          <a:p>
            <a:r>
              <a:rPr lang="de-DE" dirty="0"/>
              <a:t>Abmeldung</a:t>
            </a:r>
          </a:p>
        </p:txBody>
      </p:sp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id="{4A6631CE-14A1-CB19-723E-59A23B1F5B80}"/>
              </a:ext>
            </a:extLst>
          </p:cNvPr>
          <p:cNvCxnSpPr>
            <a:cxnSpLocks/>
          </p:cNvCxnSpPr>
          <p:nvPr/>
        </p:nvCxnSpPr>
        <p:spPr>
          <a:xfrm flipH="1">
            <a:off x="2252490" y="6126818"/>
            <a:ext cx="763786" cy="35478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9" name="Textplatzhalter 3">
            <a:extLst>
              <a:ext uri="{FF2B5EF4-FFF2-40B4-BE49-F238E27FC236}">
                <a16:creationId xmlns:a16="http://schemas.microsoft.com/office/drawing/2014/main" id="{2977F831-151B-1863-6117-C67D3B266308}"/>
              </a:ext>
            </a:extLst>
          </p:cNvPr>
          <p:cNvSpPr txBox="1">
            <a:spLocks/>
          </p:cNvSpPr>
          <p:nvPr/>
        </p:nvSpPr>
        <p:spPr>
          <a:xfrm>
            <a:off x="3016276" y="3737898"/>
            <a:ext cx="3530704" cy="3930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87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Messenger: Kontakt zu Lehrer*innen</a:t>
            </a:r>
          </a:p>
        </p:txBody>
      </p:sp>
      <p:cxnSp>
        <p:nvCxnSpPr>
          <p:cNvPr id="20" name="Gerade Verbindung mit Pfeil 19">
            <a:extLst>
              <a:ext uri="{FF2B5EF4-FFF2-40B4-BE49-F238E27FC236}">
                <a16:creationId xmlns:a16="http://schemas.microsoft.com/office/drawing/2014/main" id="{30086BCC-7498-5999-DB4F-A010FD840943}"/>
              </a:ext>
            </a:extLst>
          </p:cNvPr>
          <p:cNvCxnSpPr>
            <a:cxnSpLocks/>
            <a:stCxn id="19" idx="1"/>
          </p:cNvCxnSpPr>
          <p:nvPr/>
        </p:nvCxnSpPr>
        <p:spPr>
          <a:xfrm flipH="1" flipV="1">
            <a:off x="2062065" y="3321698"/>
            <a:ext cx="954211" cy="61271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6" name="Textplatzhalter 3">
            <a:extLst>
              <a:ext uri="{FF2B5EF4-FFF2-40B4-BE49-F238E27FC236}">
                <a16:creationId xmlns:a16="http://schemas.microsoft.com/office/drawing/2014/main" id="{1DAC8CA8-5F90-F661-0294-96C9742F0588}"/>
              </a:ext>
            </a:extLst>
          </p:cNvPr>
          <p:cNvSpPr txBox="1">
            <a:spLocks/>
          </p:cNvSpPr>
          <p:nvPr/>
        </p:nvSpPr>
        <p:spPr>
          <a:xfrm>
            <a:off x="3016276" y="4142508"/>
            <a:ext cx="3530704" cy="3930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87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Stundenplan des Kindes</a:t>
            </a:r>
          </a:p>
        </p:txBody>
      </p:sp>
      <p:sp>
        <p:nvSpPr>
          <p:cNvPr id="27" name="Textplatzhalter 3">
            <a:extLst>
              <a:ext uri="{FF2B5EF4-FFF2-40B4-BE49-F238E27FC236}">
                <a16:creationId xmlns:a16="http://schemas.microsoft.com/office/drawing/2014/main" id="{21DA089E-6250-F25C-FAD5-8628C48F7068}"/>
              </a:ext>
            </a:extLst>
          </p:cNvPr>
          <p:cNvSpPr txBox="1">
            <a:spLocks/>
          </p:cNvSpPr>
          <p:nvPr/>
        </p:nvSpPr>
        <p:spPr>
          <a:xfrm>
            <a:off x="3016275" y="4527748"/>
            <a:ext cx="4214327" cy="3930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87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Krankmeldungen und Entschuldigungen</a:t>
            </a:r>
          </a:p>
        </p:txBody>
      </p:sp>
      <p:sp>
        <p:nvSpPr>
          <p:cNvPr id="28" name="Textplatzhalter 3">
            <a:extLst>
              <a:ext uri="{FF2B5EF4-FFF2-40B4-BE49-F238E27FC236}">
                <a16:creationId xmlns:a16="http://schemas.microsoft.com/office/drawing/2014/main" id="{2C2FFE2C-993E-B55E-A27F-325DD3F617FA}"/>
              </a:ext>
            </a:extLst>
          </p:cNvPr>
          <p:cNvSpPr txBox="1">
            <a:spLocks/>
          </p:cNvSpPr>
          <p:nvPr/>
        </p:nvSpPr>
        <p:spPr>
          <a:xfrm>
            <a:off x="3016276" y="4928467"/>
            <a:ext cx="3530704" cy="3930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87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Offene Aufgaben des Kindes</a:t>
            </a:r>
          </a:p>
        </p:txBody>
      </p: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067CA61D-BC9D-9025-E27F-21D15644397B}"/>
              </a:ext>
            </a:extLst>
          </p:cNvPr>
          <p:cNvCxnSpPr>
            <a:cxnSpLocks/>
          </p:cNvCxnSpPr>
          <p:nvPr/>
        </p:nvCxnSpPr>
        <p:spPr>
          <a:xfrm flipH="1" flipV="1">
            <a:off x="2332653" y="3792823"/>
            <a:ext cx="683623" cy="54230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3" name="Gerade Verbindung mit Pfeil 32">
            <a:extLst>
              <a:ext uri="{FF2B5EF4-FFF2-40B4-BE49-F238E27FC236}">
                <a16:creationId xmlns:a16="http://schemas.microsoft.com/office/drawing/2014/main" id="{9AF80C9C-D54C-A6CC-9BD4-1DBBD509C01E}"/>
              </a:ext>
            </a:extLst>
          </p:cNvPr>
          <p:cNvCxnSpPr>
            <a:cxnSpLocks/>
          </p:cNvCxnSpPr>
          <p:nvPr/>
        </p:nvCxnSpPr>
        <p:spPr>
          <a:xfrm flipH="1">
            <a:off x="2252490" y="4704902"/>
            <a:ext cx="763786" cy="11299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6" name="Gerade Verbindung mit Pfeil 35">
            <a:extLst>
              <a:ext uri="{FF2B5EF4-FFF2-40B4-BE49-F238E27FC236}">
                <a16:creationId xmlns:a16="http://schemas.microsoft.com/office/drawing/2014/main" id="{4B43C6A9-EB3C-C3B8-CCC1-796253659A13}"/>
              </a:ext>
            </a:extLst>
          </p:cNvPr>
          <p:cNvCxnSpPr>
            <a:cxnSpLocks/>
          </p:cNvCxnSpPr>
          <p:nvPr/>
        </p:nvCxnSpPr>
        <p:spPr>
          <a:xfrm flipH="1">
            <a:off x="2252488" y="5122506"/>
            <a:ext cx="763786" cy="6531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39" name="Textplatzhalter 3">
            <a:extLst>
              <a:ext uri="{FF2B5EF4-FFF2-40B4-BE49-F238E27FC236}">
                <a16:creationId xmlns:a16="http://schemas.microsoft.com/office/drawing/2014/main" id="{3F4E5A28-3250-A89D-3EF1-277612110508}"/>
              </a:ext>
            </a:extLst>
          </p:cNvPr>
          <p:cNvSpPr txBox="1">
            <a:spLocks/>
          </p:cNvSpPr>
          <p:nvPr/>
        </p:nvSpPr>
        <p:spPr>
          <a:xfrm>
            <a:off x="7296539" y="4311881"/>
            <a:ext cx="3530704" cy="3930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87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aktuelle Nachrichten der Schule</a:t>
            </a:r>
          </a:p>
        </p:txBody>
      </p:sp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EC1B90DD-3971-F191-8729-202B7CFA5939}"/>
              </a:ext>
            </a:extLst>
          </p:cNvPr>
          <p:cNvCxnSpPr>
            <a:cxnSpLocks/>
          </p:cNvCxnSpPr>
          <p:nvPr/>
        </p:nvCxnSpPr>
        <p:spPr>
          <a:xfrm flipH="1" flipV="1">
            <a:off x="5486400" y="3207236"/>
            <a:ext cx="1810139" cy="130115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45" name="Textplatzhalter 3">
            <a:extLst>
              <a:ext uri="{FF2B5EF4-FFF2-40B4-BE49-F238E27FC236}">
                <a16:creationId xmlns:a16="http://schemas.microsoft.com/office/drawing/2014/main" id="{AF623951-F43C-AA68-2D0C-AB87C6792B6F}"/>
              </a:ext>
            </a:extLst>
          </p:cNvPr>
          <p:cNvSpPr txBox="1">
            <a:spLocks/>
          </p:cNvSpPr>
          <p:nvPr/>
        </p:nvSpPr>
        <p:spPr>
          <a:xfrm>
            <a:off x="7296539" y="3942108"/>
            <a:ext cx="3530704" cy="3930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87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Terminbuchung Elternsprechtage</a:t>
            </a:r>
          </a:p>
        </p:txBody>
      </p:sp>
      <p:cxnSp>
        <p:nvCxnSpPr>
          <p:cNvPr id="46" name="Gerade Verbindung mit Pfeil 45">
            <a:extLst>
              <a:ext uri="{FF2B5EF4-FFF2-40B4-BE49-F238E27FC236}">
                <a16:creationId xmlns:a16="http://schemas.microsoft.com/office/drawing/2014/main" id="{7AE9E3C4-ED9C-3BEF-8F1D-34AA3EA65B76}"/>
              </a:ext>
            </a:extLst>
          </p:cNvPr>
          <p:cNvCxnSpPr>
            <a:cxnSpLocks/>
          </p:cNvCxnSpPr>
          <p:nvPr/>
        </p:nvCxnSpPr>
        <p:spPr>
          <a:xfrm flipH="1" flipV="1">
            <a:off x="6195527" y="2575963"/>
            <a:ext cx="1101012" cy="156654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3838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548A3B-D053-5B54-C1AA-FEC28D736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30A520-44B2-2E55-42A3-173393AA1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Nutzung von </a:t>
            </a:r>
            <a:r>
              <a:rPr lang="de-DE" dirty="0" err="1"/>
              <a:t>Untis</a:t>
            </a:r>
            <a:r>
              <a:rPr lang="de-DE" dirty="0"/>
              <a:t> Mobile App (für Schüler und Eltern)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20E4CF8-1B55-5C02-345F-B96C74652D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7"/>
            <a:ext cx="3339067" cy="3226825"/>
          </a:xfrm>
        </p:spPr>
        <p:txBody>
          <a:bodyPr/>
          <a:lstStyle/>
          <a:p>
            <a:r>
              <a:rPr lang="de-DE" dirty="0"/>
              <a:t>Eltern und Schüler können sich in der </a:t>
            </a:r>
            <a:r>
              <a:rPr lang="de-DE" dirty="0" err="1"/>
              <a:t>Untis</a:t>
            </a:r>
            <a:r>
              <a:rPr lang="de-DE" dirty="0"/>
              <a:t> Mobile App bequem per QR-Code einloggen.</a:t>
            </a:r>
          </a:p>
          <a:p>
            <a:r>
              <a:rPr lang="de-DE" dirty="0"/>
              <a:t> </a:t>
            </a:r>
          </a:p>
        </p:txBody>
      </p:sp>
      <p:pic>
        <p:nvPicPr>
          <p:cNvPr id="5" name="Grafik 4" descr="Ein Bild, das Text, Screenshot, Software, Design enthält.&#10;&#10;KI-generierte Inhalte können fehlerhaft sein.">
            <a:extLst>
              <a:ext uri="{FF2B5EF4-FFF2-40B4-BE49-F238E27FC236}">
                <a16:creationId xmlns:a16="http://schemas.microsoft.com/office/drawing/2014/main" id="{68D57B95-00E1-96F0-599D-85E3DB56F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751"/>
          <a:stretch/>
        </p:blipFill>
        <p:spPr>
          <a:xfrm>
            <a:off x="2670676" y="5654317"/>
            <a:ext cx="2808343" cy="1124338"/>
          </a:xfrm>
          <a:prstGeom prst="rect">
            <a:avLst/>
          </a:prstGeom>
        </p:spPr>
      </p:pic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50549D03-C8B5-2318-037A-CA4983C6496C}"/>
              </a:ext>
            </a:extLst>
          </p:cNvPr>
          <p:cNvSpPr txBox="1">
            <a:spLocks/>
          </p:cNvSpPr>
          <p:nvPr/>
        </p:nvSpPr>
        <p:spPr>
          <a:xfrm>
            <a:off x="4973216" y="737118"/>
            <a:ext cx="6400800" cy="20862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87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Den QR-Code findet man in der Browser Anwendung (webuntis.com) in der Profilverwaltung. </a:t>
            </a:r>
          </a:p>
          <a:p>
            <a:r>
              <a:rPr lang="de-DE" dirty="0"/>
              <a:t>In </a:t>
            </a:r>
            <a:r>
              <a:rPr lang="de-DE" dirty="0" err="1"/>
              <a:t>WebUntis</a:t>
            </a:r>
            <a:r>
              <a:rPr lang="de-DE" dirty="0"/>
              <a:t> (Browser) finden Sie in Ihrem Profil unter „Freigaben“ den QR-Code für Ihren </a:t>
            </a:r>
            <a:r>
              <a:rPr lang="de-DE" dirty="0" err="1"/>
              <a:t>WebUntis</a:t>
            </a:r>
            <a:r>
              <a:rPr lang="de-DE" dirty="0"/>
              <a:t>-Benutzer. Damit können alle Zugangsdaten (Schulname, Benutzername, Passwort/Schlüssel) schnell eingescannt und Ihr Profil angelegt werden.</a:t>
            </a:r>
          </a:p>
        </p:txBody>
      </p:sp>
      <p:pic>
        <p:nvPicPr>
          <p:cNvPr id="18" name="Grafik 17" descr="Ein Bild, das Text, Screenshot, Software, Design enthält.&#10;&#10;KI-generierte Inhalte können fehlerhaft sein.">
            <a:extLst>
              <a:ext uri="{FF2B5EF4-FFF2-40B4-BE49-F238E27FC236}">
                <a16:creationId xmlns:a16="http://schemas.microsoft.com/office/drawing/2014/main" id="{1886E4C0-1A04-F737-63B5-75F125C7BC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693"/>
          <a:stretch/>
        </p:blipFill>
        <p:spPr>
          <a:xfrm>
            <a:off x="2670677" y="3752837"/>
            <a:ext cx="2808343" cy="1945433"/>
          </a:xfrm>
          <a:prstGeom prst="rect">
            <a:avLst/>
          </a:prstGeom>
        </p:spPr>
      </p:pic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992F43D0-E7F2-19FE-1355-39BF98E14BEF}"/>
              </a:ext>
            </a:extLst>
          </p:cNvPr>
          <p:cNvCxnSpPr>
            <a:cxnSpLocks/>
          </p:cNvCxnSpPr>
          <p:nvPr/>
        </p:nvCxnSpPr>
        <p:spPr>
          <a:xfrm>
            <a:off x="1051222" y="3932852"/>
            <a:ext cx="2111856" cy="226614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8F791A3C-A641-A0DD-A391-22E2A401B7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902" y="2823323"/>
            <a:ext cx="5644588" cy="3955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5288606"/>
      </p:ext>
    </p:extLst>
  </p:cSld>
  <p:clrMapOvr>
    <a:masterClrMapping/>
  </p:clrMapOvr>
</p:sld>
</file>

<file path=ppt/theme/theme1.xml><?xml version="1.0" encoding="utf-8"?>
<a:theme xmlns:a="http://schemas.openxmlformats.org/drawingml/2006/main" name="DashVTI">
  <a:themeElements>
    <a:clrScheme name="Custom 6">
      <a:dk1>
        <a:sysClr val="windowText" lastClr="000000"/>
      </a:dk1>
      <a:lt1>
        <a:sysClr val="window" lastClr="FFFFFF"/>
      </a:lt1>
      <a:dk2>
        <a:srgbClr val="0D1C3B"/>
      </a:dk2>
      <a:lt2>
        <a:srgbClr val="F5F2F9"/>
      </a:lt2>
      <a:accent1>
        <a:srgbClr val="1973EB"/>
      </a:accent1>
      <a:accent2>
        <a:srgbClr val="25C8A2"/>
      </a:accent2>
      <a:accent3>
        <a:srgbClr val="BF8ED1"/>
      </a:accent3>
      <a:accent4>
        <a:srgbClr val="FE733C"/>
      </a:accent4>
      <a:accent5>
        <a:srgbClr val="FE5A5A"/>
      </a:accent5>
      <a:accent6>
        <a:srgbClr val="1AC16E"/>
      </a:accent6>
      <a:hlink>
        <a:srgbClr val="1AC16E"/>
      </a:hlink>
      <a:folHlink>
        <a:srgbClr val="00B0F0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shVTI" id="{0A75137F-CDEB-4E94-A788-9D255EBE1B91}" vid="{DE9A6A09-5855-45A3-8E99-4290ED24057C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361</Words>
  <Application>Microsoft Office PowerPoint</Application>
  <PresentationFormat>Breitbild</PresentationFormat>
  <Paragraphs>40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2" baseType="lpstr">
      <vt:lpstr>Aptos</vt:lpstr>
      <vt:lpstr>Arial</vt:lpstr>
      <vt:lpstr>Grandview Display</vt:lpstr>
      <vt:lpstr>DashVTI</vt:lpstr>
      <vt:lpstr>WebUntis für Eltern und Schüler</vt:lpstr>
      <vt:lpstr>Wie gelange ich zu WebUntis?</vt:lpstr>
      <vt:lpstr>Selbstregistrierung für Eltern</vt:lpstr>
      <vt:lpstr>Selbstregistrierung für Eltern</vt:lpstr>
      <vt:lpstr>Einloggen in WebUntis Eltern</vt:lpstr>
      <vt:lpstr>Login in Webuntis für Schüler</vt:lpstr>
      <vt:lpstr>Startansicht in WebUntis nach dem Login</vt:lpstr>
      <vt:lpstr>Nutzung von Untis Mobile App (für Schüler und Eltern)</vt:lpstr>
    </vt:vector>
  </TitlesOfParts>
  <Company>MNS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Roski</dc:creator>
  <cp:lastModifiedBy>Heiko Fritzsche</cp:lastModifiedBy>
  <cp:revision>6</cp:revision>
  <cp:lastPrinted>2025-09-17T17:25:01Z</cp:lastPrinted>
  <dcterms:created xsi:type="dcterms:W3CDTF">2025-09-16T05:33:34Z</dcterms:created>
  <dcterms:modified xsi:type="dcterms:W3CDTF">2025-09-17T17:25:09Z</dcterms:modified>
</cp:coreProperties>
</file>